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7" r:id="rId3"/>
    <p:sldId id="269" r:id="rId4"/>
    <p:sldId id="270" r:id="rId5"/>
    <p:sldId id="266" r:id="rId6"/>
    <p:sldId id="279" r:id="rId7"/>
    <p:sldId id="280" r:id="rId8"/>
    <p:sldId id="281" r:id="rId9"/>
    <p:sldId id="274" r:id="rId10"/>
    <p:sldId id="275" r:id="rId11"/>
    <p:sldId id="263" r:id="rId12"/>
    <p:sldId id="277" r:id="rId13"/>
    <p:sldId id="271" r:id="rId14"/>
    <p:sldId id="272" r:id="rId15"/>
    <p:sldId id="261" r:id="rId16"/>
    <p:sldId id="262" r:id="rId17"/>
  </p:sldIdLst>
  <p:sldSz cx="9144000" cy="5143500" type="screen16x9"/>
  <p:notesSz cx="6669088" cy="9928225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9">
          <p15:clr>
            <a:srgbClr val="A4A3A4"/>
          </p15:clr>
        </p15:guide>
        <p15:guide id="2" orient="horz" pos="327">
          <p15:clr>
            <a:srgbClr val="A4A3A4"/>
          </p15:clr>
        </p15:guide>
        <p15:guide id="3" orient="horz" pos="3094">
          <p15:clr>
            <a:srgbClr val="A4A3A4"/>
          </p15:clr>
        </p15:guide>
        <p15:guide id="4" orient="horz" pos="894">
          <p15:clr>
            <a:srgbClr val="A4A3A4"/>
          </p15:clr>
        </p15:guide>
        <p15:guide id="5" orient="horz" pos="2958">
          <p15:clr>
            <a:srgbClr val="A4A3A4"/>
          </p15:clr>
        </p15:guide>
        <p15:guide id="6" orient="horz" pos="2890">
          <p15:clr>
            <a:srgbClr val="A4A3A4"/>
          </p15:clr>
        </p15:guide>
        <p15:guide id="7" orient="horz" pos="2391">
          <p15:clr>
            <a:srgbClr val="A4A3A4"/>
          </p15:clr>
        </p15:guide>
        <p15:guide id="8" orient="horz" pos="690">
          <p15:clr>
            <a:srgbClr val="A4A3A4"/>
          </p15:clr>
        </p15:guide>
        <p15:guide id="9" orient="horz" pos="1144">
          <p15:clr>
            <a:srgbClr val="A4A3A4"/>
          </p15:clr>
        </p15:guide>
        <p15:guide id="10" pos="2948">
          <p15:clr>
            <a:srgbClr val="A4A3A4"/>
          </p15:clr>
        </p15:guide>
        <p15:guide id="11" pos="2812">
          <p15:clr>
            <a:srgbClr val="A4A3A4"/>
          </p15:clr>
        </p15:guide>
        <p15:guide id="12" pos="249">
          <p15:clr>
            <a:srgbClr val="A4A3A4"/>
          </p15:clr>
        </p15:guide>
        <p15:guide id="13" pos="5511">
          <p15:clr>
            <a:srgbClr val="A4A3A4"/>
          </p15:clr>
        </p15:guide>
        <p15:guide id="14" pos="1905">
          <p15:clr>
            <a:srgbClr val="A4A3A4"/>
          </p15:clr>
        </p15:guide>
        <p15:guide id="15" pos="2041">
          <p15:clr>
            <a:srgbClr val="A4A3A4"/>
          </p15:clr>
        </p15:guide>
        <p15:guide id="16" pos="3719">
          <p15:clr>
            <a:srgbClr val="A4A3A4"/>
          </p15:clr>
        </p15:guide>
        <p15:guide id="17" pos="3855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96E"/>
    <a:srgbClr val="0A593C"/>
    <a:srgbClr val="F18700"/>
    <a:srgbClr val="EAEAEA"/>
    <a:srgbClr val="4A5C69"/>
    <a:srgbClr val="00007D"/>
    <a:srgbClr val="E60039"/>
    <a:srgbClr val="5C6F7C"/>
    <a:srgbClr val="9A4E9E"/>
    <a:srgbClr val="9A4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59" autoAdjust="0"/>
    <p:restoredTop sz="85748" autoAdjust="0"/>
  </p:normalViewPr>
  <p:slideViewPr>
    <p:cSldViewPr snapToObjects="1" showGuides="1">
      <p:cViewPr>
        <p:scale>
          <a:sx n="150" d="100"/>
          <a:sy n="150" d="100"/>
        </p:scale>
        <p:origin x="192" y="520"/>
      </p:cViewPr>
      <p:guideLst>
        <p:guide orient="horz" pos="169"/>
        <p:guide orient="horz" pos="327"/>
        <p:guide orient="horz" pos="3094"/>
        <p:guide orient="horz" pos="894"/>
        <p:guide orient="horz" pos="2958"/>
        <p:guide orient="horz" pos="2890"/>
        <p:guide orient="horz" pos="2391"/>
        <p:guide orient="horz" pos="690"/>
        <p:guide orient="horz" pos="1144"/>
        <p:guide pos="2948"/>
        <p:guide pos="2812"/>
        <p:guide pos="249"/>
        <p:guide pos="5511"/>
        <p:guide pos="1905"/>
        <p:guide pos="2041"/>
        <p:guide pos="3719"/>
        <p:guide pos="3855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Objects="1" showGuides="1">
      <p:cViewPr varScale="1">
        <p:scale>
          <a:sx n="92" d="100"/>
          <a:sy n="92" d="100"/>
        </p:scale>
        <p:origin x="-3714" y="-108"/>
      </p:cViewPr>
      <p:guideLst>
        <p:guide orient="horz" pos="3127"/>
        <p:guide pos="210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gs" Target="tags/tag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24D2C-80A9-4757-B9F7-C429DB59040C}" type="datetimeFigureOut">
              <a:rPr lang="en-GB" smtClean="0"/>
              <a:pPr/>
              <a:t>03/05/2017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430091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B9709-847F-46F0-8F86-DF723B7DFD8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020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27E3B-0227-4CB8-911C-B52250AE3549}" type="datetimeFigureOut">
              <a:rPr lang="en-GB" smtClean="0"/>
              <a:pPr/>
              <a:t>03/05/2017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6125"/>
            <a:ext cx="6615112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15908"/>
            <a:ext cx="5335270" cy="4467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30091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FD784-6759-4731-BA56-C7AF35640A4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147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95286" y="2751770"/>
            <a:ext cx="8334921" cy="627864"/>
          </a:xfrm>
        </p:spPr>
        <p:txBody>
          <a:bodyPr lIns="0" rIns="0" anchor="t"/>
          <a:lstStyle>
            <a:lvl1pPr>
              <a:defRPr sz="4800" b="0" baseline="0">
                <a:solidFill>
                  <a:srgbClr val="4A5C69"/>
                </a:solidFill>
                <a:latin typeface="Source Sans Pro"/>
                <a:cs typeface="Source Sans Pro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285" y="3990135"/>
            <a:ext cx="8334922" cy="442035"/>
          </a:xfrm>
          <a:prstGeom prst="rect">
            <a:avLst/>
          </a:prstGeom>
        </p:spPr>
        <p:txBody>
          <a:bodyPr lIns="0" tIns="72000" rIns="0" anchor="b"/>
          <a:lstStyle>
            <a:lvl1pPr marL="0" indent="0" algn="l">
              <a:buNone/>
              <a:defRPr sz="2400" b="0" cap="all" baseline="0">
                <a:solidFill>
                  <a:srgbClr val="4A5C69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style</a:t>
            </a:r>
            <a:endParaRPr lang="en-GB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 bwMode="gray">
          <a:xfrm>
            <a:off x="392471" y="4587974"/>
            <a:ext cx="1911277" cy="18466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4A5C69"/>
                </a:solidFill>
                <a:latin typeface="Source Sans Pro"/>
                <a:cs typeface="Source Sans Pro"/>
              </a:defRPr>
            </a:lvl1pPr>
          </a:lstStyle>
          <a:p>
            <a:r>
              <a:rPr lang="en-GB" dirty="0"/>
              <a:t>9</a:t>
            </a:r>
            <a:r>
              <a:rPr lang="en-GB" dirty="0" smtClean="0"/>
              <a:t> September 2015</a:t>
            </a:r>
            <a:endParaRPr lang="en-GB" dirty="0"/>
          </a:p>
        </p:txBody>
      </p:sp>
      <p:sp>
        <p:nvSpPr>
          <p:cNvPr id="11" name="Oval 10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rgbClr val="7F79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36" y="4216379"/>
            <a:ext cx="2628292" cy="9278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2471" y="540500"/>
            <a:ext cx="24384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23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679951" y="1371601"/>
            <a:ext cx="4068762" cy="3000350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defRPr sz="1400" b="0" cap="none" baseline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hart Placeholder 14"/>
          <p:cNvSpPr>
            <a:spLocks noGrp="1"/>
          </p:cNvSpPr>
          <p:nvPr>
            <p:ph type="chart" sz="quarter" idx="19"/>
          </p:nvPr>
        </p:nvSpPr>
        <p:spPr>
          <a:xfrm>
            <a:off x="4679951" y="1737359"/>
            <a:ext cx="4068762" cy="263459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4059571" cy="3000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8305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359532" y="1347788"/>
            <a:ext cx="8425693" cy="29876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30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&amp;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95289" y="1371601"/>
            <a:ext cx="4068761" cy="300035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defRPr sz="1400" b="0" cap="none" baseline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hart Placeholder 14"/>
          <p:cNvSpPr>
            <a:spLocks noGrp="1"/>
          </p:cNvSpPr>
          <p:nvPr>
            <p:ph type="chart" sz="quarter" idx="17"/>
          </p:nvPr>
        </p:nvSpPr>
        <p:spPr>
          <a:xfrm>
            <a:off x="395289" y="1737359"/>
            <a:ext cx="4068761" cy="2634591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679951" y="1371601"/>
            <a:ext cx="4068763" cy="300035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defRPr sz="1400" b="0" cap="none" baseline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Chart Placeholder 14"/>
          <p:cNvSpPr>
            <a:spLocks noGrp="1"/>
          </p:cNvSpPr>
          <p:nvPr>
            <p:ph type="chart" sz="quarter" idx="19"/>
          </p:nvPr>
        </p:nvSpPr>
        <p:spPr>
          <a:xfrm>
            <a:off x="4679951" y="1737359"/>
            <a:ext cx="4068763" cy="2634591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276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9121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9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9121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288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alpha val="7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pic>
        <p:nvPicPr>
          <p:cNvPr id="27" name="Picture 26" descr="shutterstock_125220980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2" t="-12230" r="804" b="12230"/>
          <a:stretch/>
        </p:blipFill>
        <p:spPr>
          <a:xfrm flipH="1">
            <a:off x="4968044" y="-1100658"/>
            <a:ext cx="4599782" cy="4608492"/>
          </a:xfrm>
          <a:prstGeom prst="ellipse">
            <a:avLst/>
          </a:prstGeom>
        </p:spPr>
      </p:pic>
      <p:sp>
        <p:nvSpPr>
          <p:cNvPr id="18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119813" y="3204000"/>
            <a:ext cx="2844801" cy="2227139"/>
          </a:xfrm>
          <a:prstGeom prst="rect">
            <a:avLst/>
          </a:prstGeom>
        </p:spPr>
        <p:txBody>
          <a:bodyPr vert="horz" wrap="square" lIns="0" tIns="72000" rIns="0" bIns="0" rtlCol="0" anchor="t">
            <a:spAutoFit/>
          </a:bodyPr>
          <a:lstStyle>
            <a:lvl1pPr algn="r">
              <a:defRPr lang="en-US" sz="14000" b="0" i="1" cap="all" spc="-100" baseline="0" dirty="0" smtClean="0">
                <a:solidFill>
                  <a:schemeClr val="bg1"/>
                </a:solidFill>
              </a:defRPr>
            </a:lvl1pPr>
          </a:lstStyle>
          <a:p>
            <a:pPr lvl="0" algn="r"/>
            <a:r>
              <a:rPr lang="en-US" dirty="0" smtClean="0"/>
              <a:t>##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12"/>
          </p:nvPr>
        </p:nvSpPr>
        <p:spPr>
          <a:xfrm>
            <a:off x="395289" y="4358958"/>
            <a:ext cx="5724524" cy="369332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3165872"/>
            <a:ext cx="5724525" cy="977566"/>
          </a:xfrm>
        </p:spPr>
        <p:txBody>
          <a:bodyPr lIns="0" tIns="36000" rIns="0" bIns="36000" anchor="t"/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8" y="1311657"/>
            <a:ext cx="2782704" cy="98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28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F796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-553357" y="-589643"/>
            <a:ext cx="109055" cy="324498"/>
          </a:xfrm>
          <a:prstGeom prst="rect">
            <a:avLst/>
          </a:prstGeom>
          <a:noFill/>
        </p:spPr>
        <p:txBody>
          <a:bodyPr wrap="none" lIns="54000" tIns="54000" rIns="54000" bIns="54000" rtlCol="0">
            <a:spAutoFit/>
          </a:bodyPr>
          <a:lstStyle/>
          <a:p>
            <a:endParaRPr lang="en-US" sz="1400" dirty="0"/>
          </a:p>
        </p:txBody>
      </p:sp>
      <p:sp>
        <p:nvSpPr>
          <p:cNvPr id="18" name="Oval 17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3165872"/>
            <a:ext cx="5724525" cy="977566"/>
          </a:xfrm>
        </p:spPr>
        <p:txBody>
          <a:bodyPr lIns="0" tIns="36000" rIns="0" bIns="36000" anchor="t"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447" y="298871"/>
            <a:ext cx="1676670" cy="1696815"/>
          </a:xfrm>
          <a:prstGeom prst="ellipse">
            <a:avLst/>
          </a:prstGeom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809" y="298871"/>
            <a:ext cx="1701538" cy="1696815"/>
          </a:xfrm>
          <a:prstGeom prst="ellipse">
            <a:avLst/>
          </a:prstGeom>
        </p:spPr>
      </p:pic>
      <p:pic>
        <p:nvPicPr>
          <p:cNvPr id="30" name="Picture 29" descr="shutterstock_72360955.jp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4" t="3135" r="25160" b="3135"/>
          <a:stretch/>
        </p:blipFill>
        <p:spPr>
          <a:xfrm>
            <a:off x="8282366" y="298871"/>
            <a:ext cx="1689297" cy="1702458"/>
          </a:xfrm>
          <a:prstGeom prst="ellipse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30" y="4155926"/>
            <a:ext cx="2782704" cy="98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rgbClr val="7F79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12"/>
          </p:nvPr>
        </p:nvSpPr>
        <p:spPr>
          <a:xfrm>
            <a:off x="395289" y="4358958"/>
            <a:ext cx="5724524" cy="369332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>
              <a:defRPr sz="2400" b="0" cap="none" baseline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3165872"/>
            <a:ext cx="5724525" cy="977566"/>
          </a:xfrm>
        </p:spPr>
        <p:txBody>
          <a:bodyPr lIns="0" tIns="36000" rIns="0" bIns="36000" anchor="t"/>
          <a:lstStyle>
            <a:lvl1pPr>
              <a:defRPr sz="3600" b="0" cap="none" baseline="0">
                <a:solidFill>
                  <a:srgbClr val="4A5C69"/>
                </a:solidFill>
              </a:defRPr>
            </a:lvl1pPr>
          </a:lstStyle>
          <a:p>
            <a:r>
              <a:rPr lang="en-US" dirty="0" smtClean="0"/>
              <a:t>THANK YOU,</a:t>
            </a:r>
            <a:br>
              <a:rPr lang="en-US" dirty="0" smtClean="0"/>
            </a:br>
            <a:r>
              <a:rPr lang="en-US" dirty="0" smtClean="0"/>
              <a:t>any questions?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36" y="4236182"/>
            <a:ext cx="2628292" cy="9278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2471" y="540500"/>
            <a:ext cx="24384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63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44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5288" y="1311610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•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 bwMode="gray">
          <a:xfrm>
            <a:off x="611560" y="1377500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95288" y="1821784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•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2"/>
          </p:nvPr>
        </p:nvSpPr>
        <p:spPr bwMode="gray">
          <a:xfrm>
            <a:off x="611560" y="1887674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95288" y="2325840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•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4"/>
          </p:nvPr>
        </p:nvSpPr>
        <p:spPr bwMode="gray">
          <a:xfrm>
            <a:off x="611560" y="2391730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95288" y="2865900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•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6"/>
          </p:nvPr>
        </p:nvSpPr>
        <p:spPr bwMode="gray">
          <a:xfrm>
            <a:off x="611560" y="2931790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5288" y="3405960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•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8"/>
          </p:nvPr>
        </p:nvSpPr>
        <p:spPr bwMode="gray">
          <a:xfrm>
            <a:off x="611560" y="3471850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5288" y="3910016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•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0"/>
          </p:nvPr>
        </p:nvSpPr>
        <p:spPr bwMode="gray">
          <a:xfrm>
            <a:off x="611560" y="3975906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851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5288" y="1371600"/>
            <a:ext cx="8353425" cy="14157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69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80012" y="1371600"/>
            <a:ext cx="4068761" cy="14157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4068761" cy="14157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99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387" y="339502"/>
            <a:ext cx="8028325" cy="29546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2619709" cy="3000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255442" y="1371600"/>
            <a:ext cx="2619709" cy="3000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129003" y="1371600"/>
            <a:ext cx="2619709" cy="3000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8653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720387" y="352013"/>
            <a:ext cx="7307997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0" y="951570"/>
            <a:ext cx="8748714" cy="0"/>
          </a:xfrm>
          <a:prstGeom prst="line">
            <a:avLst/>
          </a:prstGeom>
          <a:ln w="6350">
            <a:solidFill>
              <a:srgbClr val="4A5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995936" y="4823806"/>
            <a:ext cx="87048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pPr lvl="0" algn="r"/>
            <a:r>
              <a:rPr lang="en-GB" dirty="0" smtClean="0">
                <a:solidFill>
                  <a:srgbClr val="4A5C69"/>
                </a:solidFill>
              </a:rPr>
              <a:t>© 2017 DMGT |</a:t>
            </a:r>
          </a:p>
        </p:txBody>
      </p:sp>
      <p:sp>
        <p:nvSpPr>
          <p:cNvPr id="15" name="Slide Number Placeholder 52"/>
          <p:cNvSpPr txBox="1">
            <a:spLocks/>
          </p:cNvSpPr>
          <p:nvPr/>
        </p:nvSpPr>
        <p:spPr>
          <a:xfrm>
            <a:off x="4730108" y="4823806"/>
            <a:ext cx="288000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algn="r">
              <a:defRPr sz="800"/>
            </a:lvl1pPr>
          </a:lstStyle>
          <a:p>
            <a:pPr lvl="0"/>
            <a:fld id="{636E38DA-B747-44FF-A872-F9E7A30722B2}" type="slidenum">
              <a:rPr lang="en-GB" smtClean="0">
                <a:solidFill>
                  <a:srgbClr val="4A5C69"/>
                </a:solidFill>
              </a:rPr>
              <a:pPr lvl="0"/>
              <a:t>‹#›</a:t>
            </a:fld>
            <a:endParaRPr lang="en-GB" dirty="0">
              <a:solidFill>
                <a:srgbClr val="4A5C69"/>
              </a:solidFill>
            </a:endParaRPr>
          </a:p>
        </p:txBody>
      </p:sp>
      <p:sp>
        <p:nvSpPr>
          <p:cNvPr id="19" name="Oval 18"/>
          <p:cNvSpPr/>
          <p:nvPr/>
        </p:nvSpPr>
        <p:spPr bwMode="gray">
          <a:xfrm>
            <a:off x="395290" y="352013"/>
            <a:ext cx="108012" cy="10801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Oval 19"/>
          <p:cNvSpPr/>
          <p:nvPr/>
        </p:nvSpPr>
        <p:spPr bwMode="gray">
          <a:xfrm>
            <a:off x="538165" y="352013"/>
            <a:ext cx="108012" cy="10801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/>
          <p:cNvSpPr/>
          <p:nvPr/>
        </p:nvSpPr>
        <p:spPr bwMode="gray">
          <a:xfrm>
            <a:off x="395290" y="497269"/>
            <a:ext cx="108012" cy="10801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/>
          <p:cNvSpPr/>
          <p:nvPr/>
        </p:nvSpPr>
        <p:spPr bwMode="gray">
          <a:xfrm>
            <a:off x="538165" y="497269"/>
            <a:ext cx="108012" cy="10801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5" y="4446006"/>
            <a:ext cx="1688852" cy="5962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812360" y="4474080"/>
            <a:ext cx="1080120" cy="5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82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67" r:id="rId3"/>
    <p:sldLayoutId id="2147483674" r:id="rId4"/>
    <p:sldLayoutId id="2147483650" r:id="rId5"/>
    <p:sldLayoutId id="2147483658" r:id="rId6"/>
    <p:sldLayoutId id="2147483652" r:id="rId7"/>
    <p:sldLayoutId id="2147483651" r:id="rId8"/>
    <p:sldLayoutId id="2147483653" r:id="rId9"/>
    <p:sldLayoutId id="2147483659" r:id="rId10"/>
    <p:sldLayoutId id="2147483680" r:id="rId11"/>
    <p:sldLayoutId id="2147483654" r:id="rId12"/>
    <p:sldLayoutId id="2147483678" r:id="rId13"/>
    <p:sldLayoutId id="2147483679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0" kern="1200" cap="all" baseline="0">
          <a:solidFill>
            <a:srgbClr val="4A5C69"/>
          </a:solidFill>
          <a:latin typeface="Source Sans Pro"/>
          <a:ea typeface="+mj-ea"/>
          <a:cs typeface="Source Sans Pro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40000"/>
        <a:buFont typeface="Arial"/>
        <a:buNone/>
        <a:defRPr sz="1600" b="0" kern="1200" cap="none" baseline="0">
          <a:solidFill>
            <a:srgbClr val="4A5C69"/>
          </a:solidFill>
          <a:latin typeface="Source Sans Pro"/>
          <a:ea typeface="+mn-ea"/>
          <a:cs typeface="Source Sans Pro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40000"/>
        <a:buFont typeface="Arial"/>
        <a:buChar char="•"/>
        <a:defRPr sz="1400" kern="1200" cap="none">
          <a:solidFill>
            <a:srgbClr val="4A5C69"/>
          </a:solidFill>
          <a:latin typeface="Source Sans Pro"/>
          <a:ea typeface="+mn-ea"/>
          <a:cs typeface="Source Sans Pro"/>
        </a:defRPr>
      </a:lvl2pPr>
      <a:lvl3pPr marL="361950" indent="-1841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Char char="•"/>
        <a:defRPr sz="1400" kern="1200" cap="none">
          <a:solidFill>
            <a:srgbClr val="4A5C69"/>
          </a:solidFill>
          <a:latin typeface="Source Sans Pro"/>
          <a:ea typeface="+mn-ea"/>
          <a:cs typeface="Source Sans Pro"/>
        </a:defRPr>
      </a:lvl3pPr>
      <a:lvl4pPr marL="5429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/>
        <a:buChar char="•"/>
        <a:defRPr sz="1400" kern="1200" cap="none">
          <a:solidFill>
            <a:srgbClr val="4A5C69"/>
          </a:solidFill>
          <a:latin typeface="Source Sans Pro"/>
          <a:ea typeface="+mn-ea"/>
          <a:cs typeface="Source Sans Pro"/>
        </a:defRPr>
      </a:lvl4pPr>
      <a:lvl5pPr marL="717550" indent="-1746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/>
        <a:buChar char="•"/>
        <a:defRPr sz="1400" kern="1200" cap="none">
          <a:solidFill>
            <a:srgbClr val="4A5C69"/>
          </a:solidFill>
          <a:latin typeface="Source Sans Pro"/>
          <a:ea typeface="+mn-ea"/>
          <a:cs typeface="Source Sans Pro"/>
        </a:defRPr>
      </a:lvl5pPr>
      <a:lvl6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lphaUcPeriod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471" y="2329305"/>
            <a:ext cx="8334921" cy="1487587"/>
          </a:xfrm>
        </p:spPr>
        <p:txBody>
          <a:bodyPr/>
          <a:lstStyle/>
          <a:p>
            <a:pPr>
              <a:lnSpc>
                <a:spcPts val="5760"/>
              </a:lnSpc>
            </a:pPr>
            <a:r>
              <a:rPr lang="en-US" dirty="0" smtClean="0"/>
              <a:t>Service Discovery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b="1" dirty="0" smtClean="0"/>
              <a:t>Consul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For the </a:t>
            </a:r>
            <a:r>
              <a:rPr lang="en-US" dirty="0" err="1" smtClean="0"/>
              <a:t>.Net</a:t>
            </a:r>
            <a:r>
              <a:rPr lang="en-US" dirty="0" smtClean="0"/>
              <a:t> Developer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Joel Hammond-Turner (@</a:t>
            </a:r>
            <a:r>
              <a:rPr lang="en-US" dirty="0" err="1" smtClean="0"/>
              <a:t>Rammesses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5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263" t="11445" r="14623" b="2483"/>
          <a:stretch/>
        </p:blipFill>
        <p:spPr>
          <a:xfrm>
            <a:off x="3455876" y="1023578"/>
            <a:ext cx="4320480" cy="374441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295466"/>
          </a:xfrm>
        </p:spPr>
        <p:txBody>
          <a:bodyPr/>
          <a:lstStyle/>
          <a:p>
            <a:r>
              <a:rPr lang="en-US" dirty="0" smtClean="0"/>
              <a:t>But why not</a:t>
            </a:r>
            <a:r>
              <a:rPr lang="en-GB" dirty="0" smtClean="0"/>
              <a:t> The Cloud?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32" y="1339881"/>
            <a:ext cx="2034776" cy="3111810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1791966" y="787757"/>
            <a:ext cx="3327820" cy="1104248"/>
          </a:xfrm>
          <a:prstGeom prst="wedgeEllipseCallout">
            <a:avLst>
              <a:gd name="adj1" fmla="val -45493"/>
              <a:gd name="adj2" fmla="val 73913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sz="2400" b="1" i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Black" charset="0"/>
                <a:ea typeface="Source Sans Pro Black" charset="0"/>
                <a:cs typeface="Source Sans Pro Black" charset="0"/>
              </a:rPr>
              <a:t>B A N K S !</a:t>
            </a:r>
            <a:endParaRPr lang="en-US" sz="2400" b="1" i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1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19572" y="1023578"/>
            <a:ext cx="7884876" cy="2325046"/>
            <a:chOff x="791580" y="519522"/>
            <a:chExt cx="7884876" cy="2325046"/>
          </a:xfrm>
        </p:grpSpPr>
        <p:sp>
          <p:nvSpPr>
            <p:cNvPr id="3" name="TextBox 2"/>
            <p:cNvSpPr txBox="1"/>
            <p:nvPr/>
          </p:nvSpPr>
          <p:spPr>
            <a:xfrm>
              <a:off x="791580" y="519522"/>
              <a:ext cx="7884876" cy="2325046"/>
            </a:xfrm>
            <a:prstGeom prst="rect">
              <a:avLst/>
            </a:prstGeom>
            <a:noFill/>
          </p:spPr>
          <p:txBody>
            <a:bodyPr wrap="square" lIns="54000" tIns="54000" rIns="54000" bIns="54000" rtlCol="0">
              <a:spAutoFit/>
            </a:bodyPr>
            <a:lstStyle/>
            <a:p>
              <a:r>
                <a:rPr lang="en-US" sz="4800" b="0" i="0" dirty="0" smtClean="0">
                  <a:latin typeface="Source Sans Pro"/>
                  <a:cs typeface="Source Sans Pro"/>
                </a:rPr>
                <a:t>So</a:t>
              </a:r>
              <a:r>
                <a:rPr lang="mr-IN" sz="4800" b="0" i="0" dirty="0" smtClean="0">
                  <a:latin typeface="Source Sans Pro"/>
                  <a:cs typeface="Source Sans Pro"/>
                </a:rPr>
                <a:t>…</a:t>
              </a:r>
              <a:r>
                <a:rPr lang="en-GB" sz="4800" b="0" i="0" dirty="0" smtClean="0">
                  <a:latin typeface="Source Sans Pro"/>
                  <a:cs typeface="Source Sans Pro"/>
                </a:rPr>
                <a:t> </a:t>
              </a:r>
              <a:br>
                <a:rPr lang="en-GB" sz="4800" b="0" i="0" dirty="0" smtClean="0">
                  <a:latin typeface="Source Sans Pro"/>
                  <a:cs typeface="Source Sans Pro"/>
                </a:rPr>
              </a:br>
              <a:r>
                <a:rPr lang="en-GB" sz="4800" b="0" i="0" dirty="0" smtClean="0">
                  <a:latin typeface="Source Sans Pro"/>
                  <a:cs typeface="Source Sans Pro"/>
                </a:rPr>
                <a:t/>
              </a:r>
              <a:br>
                <a:rPr lang="en-GB" sz="4800" b="0" i="0" dirty="0" smtClean="0">
                  <a:latin typeface="Source Sans Pro"/>
                  <a:cs typeface="Source Sans Pro"/>
                </a:rPr>
              </a:br>
              <a:r>
                <a:rPr lang="en-GB" sz="4800" b="0" i="0" dirty="0" smtClean="0">
                  <a:latin typeface="Source Sans Pro"/>
                  <a:cs typeface="Source Sans Pro"/>
                </a:rPr>
                <a:t>         </a:t>
              </a:r>
              <a:r>
                <a:rPr lang="en-US" sz="4800" b="0" i="0" dirty="0" smtClean="0">
                  <a:latin typeface="Source Sans Pro"/>
                  <a:cs typeface="Source Sans Pro"/>
                </a:rPr>
                <a:t>Why  			     ?</a:t>
              </a:r>
              <a:endParaRPr lang="en-US" sz="4800" b="0" i="0" dirty="0" smtClean="0">
                <a:latin typeface="Source Sans Pro"/>
                <a:cs typeface="Source Sans Pro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4779" y="1999837"/>
              <a:ext cx="2667361" cy="787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075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b="1" dirty="0" smtClean="0"/>
              <a:t>                              </a:t>
            </a:r>
            <a:r>
              <a:rPr lang="en-US" dirty="0" smtClean="0"/>
              <a:t>Is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Source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Distributed</a:t>
            </a:r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Multi-</a:t>
            </a:r>
            <a:r>
              <a:rPr lang="en-US" dirty="0" err="1" smtClean="0"/>
              <a:t>Datacentre</a:t>
            </a:r>
            <a:endParaRPr lang="en-US" dirty="0" smtClean="0"/>
          </a:p>
          <a:p>
            <a:pPr marL="463550" lvl="1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Cross-Platform</a:t>
            </a:r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Windows / Linux / Mac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4068761" cy="3072358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Service Registry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Service Discovery Service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</a:t>
            </a:r>
            <a:r>
              <a:rPr lang="en-US" dirty="0" smtClean="0"/>
              <a:t>Service Monitoring Service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DNS Server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Key/Value Store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Distributed Event Engine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15" y="198765"/>
            <a:ext cx="1695253" cy="50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9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288" y="3165872"/>
            <a:ext cx="5724525" cy="543601"/>
          </a:xfrm>
        </p:spPr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4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Is Consul your “Savior of High Availability” 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288" y="3165872"/>
            <a:ext cx="5724525" cy="543601"/>
          </a:xfrm>
        </p:spPr>
        <p:txBody>
          <a:bodyPr/>
          <a:lstStyle/>
          <a:p>
            <a:r>
              <a:rPr lang="en-US" dirty="0" smtClean="0"/>
              <a:t>ANY QUESTIONS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286" y="2751770"/>
            <a:ext cx="8334921" cy="1218795"/>
          </a:xfrm>
        </p:spPr>
        <p:txBody>
          <a:bodyPr/>
          <a:lstStyle/>
          <a:p>
            <a:r>
              <a:rPr lang="en-US" dirty="0" smtClean="0"/>
              <a:t>Service Discovery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Consul.io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For the </a:t>
            </a:r>
            <a:r>
              <a:rPr lang="en-US" dirty="0" err="1" smtClean="0"/>
              <a:t>.Net</a:t>
            </a:r>
            <a:r>
              <a:rPr lang="en-US" dirty="0" smtClean="0"/>
              <a:t> Developer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Joel Hammond-Turner (@</a:t>
            </a:r>
            <a:r>
              <a:rPr lang="en-US" dirty="0" err="1" smtClean="0"/>
              <a:t>Rammesses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8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63550" lvl="1" indent="-285750"/>
            <a:r>
              <a:rPr lang="en-US" sz="1600" dirty="0"/>
              <a:t>Demos</a:t>
            </a:r>
          </a:p>
          <a:p>
            <a:pPr marL="749300" lvl="2"/>
            <a:r>
              <a:rPr lang="en-US" dirty="0" smtClean="0"/>
              <a:t>Getting </a:t>
            </a:r>
            <a:r>
              <a:rPr lang="en-US" dirty="0"/>
              <a:t>started </a:t>
            </a:r>
            <a:endParaRPr lang="en-US" dirty="0" smtClean="0"/>
          </a:p>
          <a:p>
            <a:pPr marL="749300" lvl="2"/>
            <a:r>
              <a:rPr lang="en-US" dirty="0" smtClean="0"/>
              <a:t>Using the </a:t>
            </a:r>
            <a:r>
              <a:rPr lang="en-US" dirty="0" err="1"/>
              <a:t>Consul.Net</a:t>
            </a:r>
            <a:r>
              <a:rPr lang="en-US" dirty="0"/>
              <a:t> API</a:t>
            </a:r>
          </a:p>
          <a:p>
            <a:pPr marL="828675" lvl="3"/>
            <a:r>
              <a:rPr lang="en-US" dirty="0"/>
              <a:t>Service Registration &amp; Discovery</a:t>
            </a:r>
          </a:p>
          <a:p>
            <a:pPr marL="828675" lvl="3"/>
            <a:r>
              <a:rPr lang="en-US" dirty="0" err="1"/>
              <a:t>Healthchecks</a:t>
            </a:r>
            <a:r>
              <a:rPr lang="en-US" dirty="0"/>
              <a:t> and Monitoring</a:t>
            </a:r>
          </a:p>
          <a:p>
            <a:pPr marL="828675" lvl="3"/>
            <a:r>
              <a:rPr lang="en-US" dirty="0"/>
              <a:t>Using and abusing the K/V Store</a:t>
            </a:r>
          </a:p>
          <a:p>
            <a:pPr marL="749300" lvl="2"/>
            <a:r>
              <a:rPr lang="en-US" dirty="0" smtClean="0"/>
              <a:t>Creating a </a:t>
            </a:r>
            <a:r>
              <a:rPr lang="en-US" b="1" dirty="0" smtClean="0"/>
              <a:t>Consul</a:t>
            </a:r>
            <a:r>
              <a:rPr lang="en-US" dirty="0" smtClean="0"/>
              <a:t> cluster</a:t>
            </a:r>
          </a:p>
          <a:p>
            <a:pPr marL="749300" lvl="2"/>
            <a:r>
              <a:rPr lang="en-US" dirty="0" smtClean="0"/>
              <a:t>Queries</a:t>
            </a:r>
          </a:p>
          <a:p>
            <a:pPr marL="749300" lvl="2"/>
            <a:r>
              <a:rPr lang="en-US" dirty="0" smtClean="0"/>
              <a:t>Watches &amp; Events</a:t>
            </a:r>
          </a:p>
          <a:p>
            <a:pPr marL="749300" lvl="2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About me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Some background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Challenges with High Availability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Why </a:t>
            </a:r>
            <a:r>
              <a:rPr lang="en-US" b="1" dirty="0"/>
              <a:t>Consul</a:t>
            </a:r>
            <a:r>
              <a:rPr lang="en-US" dirty="0"/>
              <a:t>?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Is Consul your “Savior of HA”?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13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Technical Lead at Landmark</a:t>
            </a:r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Landmark Valuation Services division</a:t>
            </a:r>
          </a:p>
          <a:p>
            <a:pPr marL="463550" lvl="1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Working on “</a:t>
            </a:r>
            <a:r>
              <a:rPr lang="en-US" dirty="0" err="1" smtClean="0"/>
              <a:t>Modernisation</a:t>
            </a:r>
            <a:r>
              <a:rPr lang="en-US" dirty="0" smtClean="0"/>
              <a:t>” </a:t>
            </a:r>
            <a:r>
              <a:rPr lang="en-US" dirty="0" err="1" smtClean="0"/>
              <a:t>programme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463550" lvl="1" indent="-285750">
              <a:buFont typeface="Arial" charset="0"/>
              <a:buChar char="•"/>
            </a:pPr>
            <a:r>
              <a:rPr lang="en-US" dirty="0"/>
              <a:t>6 teams / </a:t>
            </a:r>
            <a:r>
              <a:rPr lang="en-US" dirty="0" err="1"/>
              <a:t>workstreams</a:t>
            </a:r>
            <a:endParaRPr lang="en-US" dirty="0"/>
          </a:p>
          <a:p>
            <a:pPr marL="463550" lvl="1" indent="-285750">
              <a:buFont typeface="Arial" charset="0"/>
              <a:buChar char="•"/>
            </a:pPr>
            <a:r>
              <a:rPr lang="en-US" dirty="0"/>
              <a:t>Multi-million </a:t>
            </a:r>
            <a:r>
              <a:rPr lang="en-US" dirty="0" smtClean="0"/>
              <a:t>pound / multi-year</a:t>
            </a:r>
            <a:endParaRPr lang="en-US" dirty="0"/>
          </a:p>
          <a:p>
            <a:pPr marL="463550" lvl="1" indent="-285750">
              <a:buFont typeface="Arial" charset="0"/>
              <a:buChar char="•"/>
            </a:pPr>
            <a:r>
              <a:rPr lang="en-US" dirty="0"/>
              <a:t>Replace 30 year old software</a:t>
            </a:r>
          </a:p>
          <a:p>
            <a:pPr marL="749300" lvl="2">
              <a:buFont typeface="Arial" charset="0"/>
              <a:buChar char="•"/>
            </a:pPr>
            <a:r>
              <a:rPr lang="en-US" dirty="0"/>
              <a:t>Drives 98% of </a:t>
            </a:r>
            <a:r>
              <a:rPr lang="en-US" b="1" i="1" u="sng" dirty="0"/>
              <a:t>all</a:t>
            </a:r>
            <a:r>
              <a:rPr lang="en-US" dirty="0"/>
              <a:t> UK house </a:t>
            </a:r>
            <a:r>
              <a:rPr lang="en-US" dirty="0" smtClean="0"/>
              <a:t>surveys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440" y="1284275"/>
            <a:ext cx="3087675" cy="308767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Rectangle 6"/>
          <p:cNvSpPr/>
          <p:nvPr/>
        </p:nvSpPr>
        <p:spPr>
          <a:xfrm rot="19464111">
            <a:off x="156236" y="2366446"/>
            <a:ext cx="45560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Challenging!</a:t>
            </a:r>
            <a:endParaRPr lang="en-GB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06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Some background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3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Challenges with high availability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1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Challenges with High Availability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Three layer Architecture</a:t>
            </a:r>
          </a:p>
          <a:p>
            <a:endParaRPr lang="en-US" dirty="0"/>
          </a:p>
          <a:p>
            <a:r>
              <a:rPr lang="en-US" dirty="0" smtClean="0"/>
              <a:t>Front End (Web Servers)</a:t>
            </a:r>
          </a:p>
          <a:p>
            <a:r>
              <a:rPr lang="en-US" dirty="0" smtClean="0"/>
              <a:t>Middle Tier (App Servers)</a:t>
            </a:r>
          </a:p>
          <a:p>
            <a:r>
              <a:rPr lang="en-US" dirty="0" smtClean="0"/>
              <a:t>Back End (DB Servers)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28" y="1008112"/>
            <a:ext cx="2641475" cy="336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Challenges with High Availability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Three layer Architecture</a:t>
            </a:r>
          </a:p>
          <a:p>
            <a:endParaRPr lang="en-US" dirty="0"/>
          </a:p>
          <a:p>
            <a:r>
              <a:rPr lang="en-US" dirty="0" smtClean="0"/>
              <a:t>Front End (Web Servers)</a:t>
            </a:r>
          </a:p>
          <a:p>
            <a:r>
              <a:rPr lang="en-US" dirty="0" smtClean="0"/>
              <a:t>Middle Tier (App Servers)</a:t>
            </a:r>
          </a:p>
          <a:p>
            <a:r>
              <a:rPr lang="en-US" dirty="0" smtClean="0"/>
              <a:t>Back End (DB Servers)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28" y="1008112"/>
            <a:ext cx="2641475" cy="33638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12" y="1017178"/>
            <a:ext cx="2641475" cy="3363838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4572000" y="1275606"/>
            <a:ext cx="18002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572000" y="2643758"/>
            <a:ext cx="18002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621187" y="3723878"/>
            <a:ext cx="18002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72100" y="1095586"/>
            <a:ext cx="49187" cy="3420380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57062" y="3113929"/>
            <a:ext cx="216277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GB" sz="2400" b="1" cap="none" spc="0" dirty="0" smtClean="0">
                <a:ln/>
                <a:solidFill>
                  <a:schemeClr val="accent3"/>
                </a:solidFill>
                <a:effectLst/>
              </a:rPr>
              <a:t>What about </a:t>
            </a:r>
          </a:p>
          <a:p>
            <a:r>
              <a:rPr lang="en-GB" sz="2400" b="1" cap="none" spc="0" dirty="0" smtClean="0">
                <a:ln/>
                <a:solidFill>
                  <a:schemeClr val="accent3"/>
                </a:solidFill>
                <a:effectLst/>
              </a:rPr>
              <a:t>multiple </a:t>
            </a:r>
          </a:p>
          <a:p>
            <a:r>
              <a:rPr lang="en-GB" sz="2400" b="1" cap="none" spc="0" dirty="0" smtClean="0">
                <a:ln/>
                <a:solidFill>
                  <a:schemeClr val="accent3"/>
                </a:solidFill>
                <a:effectLst/>
              </a:rPr>
              <a:t>datacentres?</a:t>
            </a:r>
            <a:endParaRPr lang="en-GB" sz="2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2513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Challenges with High Availability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937" b="23387"/>
          <a:stretch/>
        </p:blipFill>
        <p:spPr>
          <a:xfrm>
            <a:off x="0" y="951570"/>
            <a:ext cx="9144000" cy="34203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0400" y="955535"/>
            <a:ext cx="49536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Load Balancers</a:t>
            </a:r>
            <a:r>
              <a:rPr lang="mr-IN" sz="4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…</a:t>
            </a:r>
            <a:endParaRPr lang="en-GB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88593" y="3602509"/>
            <a:ext cx="33554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b="1" cap="none" spc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Everywhere</a:t>
            </a:r>
            <a:endParaRPr lang="en-GB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70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But why not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-248" t="11004" r="248" b="28409"/>
          <a:stretch/>
        </p:blipFill>
        <p:spPr>
          <a:xfrm>
            <a:off x="0" y="1023578"/>
            <a:ext cx="9123957" cy="3316211"/>
          </a:xfrm>
          <a:prstGeom prst="rect">
            <a:avLst/>
          </a:prstGeom>
        </p:spPr>
      </p:pic>
      <p:sp>
        <p:nvSpPr>
          <p:cNvPr id="16" name="Oval Callout 15"/>
          <p:cNvSpPr/>
          <p:nvPr/>
        </p:nvSpPr>
        <p:spPr>
          <a:xfrm>
            <a:off x="5796136" y="279370"/>
            <a:ext cx="3327820" cy="1104248"/>
          </a:xfrm>
          <a:prstGeom prst="wedgeEllipseCallout">
            <a:avLst>
              <a:gd name="adj1" fmla="val -37097"/>
              <a:gd name="adj2" fmla="val 78513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sz="24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Black" charset="0"/>
                <a:ea typeface="Source Sans Pro Black" charset="0"/>
                <a:cs typeface="Source Sans Pro Black" charset="0"/>
              </a:rPr>
              <a:t>To the        </a:t>
            </a:r>
          </a:p>
          <a:p>
            <a:pPr algn="ctr"/>
            <a:r>
              <a:rPr lang="en-US" sz="24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Black" charset="0"/>
                <a:ea typeface="Source Sans Pro Black" charset="0"/>
                <a:cs typeface="Source Sans Pro Black" charset="0"/>
              </a:rPr>
              <a:t>C   L   O   U   D</a:t>
            </a:r>
            <a:r>
              <a:rPr lang="en-US" sz="24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Black" charset="0"/>
                <a:ea typeface="Source Sans Pro Black" charset="0"/>
                <a:cs typeface="Source Sans Pro Black" charset="0"/>
              </a:rPr>
              <a:t>                                 Batman!</a:t>
            </a:r>
            <a:endParaRPr lang="en-US" sz="2400" b="1" i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58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4"/>
</p:tagLst>
</file>

<file path=ppt/theme/theme1.xml><?xml version="1.0" encoding="utf-8"?>
<a:theme xmlns:a="http://schemas.openxmlformats.org/drawingml/2006/main" name="dmg::information">
  <a:themeElements>
    <a:clrScheme name="Landmark Corporate Master Template Colours">
      <a:dk1>
        <a:srgbClr val="3A4955"/>
      </a:dk1>
      <a:lt1>
        <a:sysClr val="window" lastClr="FFFFFF"/>
      </a:lt1>
      <a:dk2>
        <a:srgbClr val="006A4D"/>
      </a:dk2>
      <a:lt2>
        <a:srgbClr val="E98300"/>
      </a:lt2>
      <a:accent1>
        <a:srgbClr val="5C6F7C"/>
      </a:accent1>
      <a:accent2>
        <a:srgbClr val="3B64A2"/>
      </a:accent2>
      <a:accent3>
        <a:srgbClr val="AC554B"/>
      </a:accent3>
      <a:accent4>
        <a:srgbClr val="749254"/>
      </a:accent4>
      <a:accent5>
        <a:srgbClr val="9767AC"/>
      </a:accent5>
      <a:accent6>
        <a:srgbClr val="63AD99"/>
      </a:accent6>
      <a:hlink>
        <a:srgbClr val="E4ADD6"/>
      </a:hlink>
      <a:folHlink>
        <a:srgbClr val="FFA488"/>
      </a:folHlink>
    </a:clrScheme>
    <a:fontScheme name="Century Gothic Only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12700">
          <a:solidFill>
            <a:schemeClr val="bg2"/>
          </a:solidFill>
        </a:ln>
      </a:spPr>
      <a:bodyPr lIns="54000" tIns="54000" rIns="54000" bIns="54000"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54000" tIns="54000" rIns="54000" bIns="54000" rtlCol="0">
        <a:spAutoFit/>
      </a:bodyPr>
      <a:lstStyle>
        <a:defPPr>
          <a:defRPr sz="1400" b="0" i="0" dirty="0" smtClean="0">
            <a:latin typeface="Source Sans Pro"/>
            <a:cs typeface="Source Sans Pro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4672</TotalTime>
  <Words>255</Words>
  <Application>Microsoft Macintosh PowerPoint</Application>
  <PresentationFormat>On-screen Show (16:9)</PresentationFormat>
  <Paragraphs>81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Century Gothic</vt:lpstr>
      <vt:lpstr>Lucida Grande</vt:lpstr>
      <vt:lpstr>Source Sans Pro</vt:lpstr>
      <vt:lpstr>Source Sans Pro Black</vt:lpstr>
      <vt:lpstr>Arial</vt:lpstr>
      <vt:lpstr>dmg::information</vt:lpstr>
      <vt:lpstr>Service Discovery with Consul</vt:lpstr>
      <vt:lpstr>Agenda</vt:lpstr>
      <vt:lpstr>About me</vt:lpstr>
      <vt:lpstr>Some background</vt:lpstr>
      <vt:lpstr>Challenges with high availability</vt:lpstr>
      <vt:lpstr>Challenges with High Availability</vt:lpstr>
      <vt:lpstr>Challenges with High Availability</vt:lpstr>
      <vt:lpstr>Challenges with High Availability</vt:lpstr>
      <vt:lpstr>But why not…</vt:lpstr>
      <vt:lpstr>But why not The Cloud?</vt:lpstr>
      <vt:lpstr>PowerPoint Presentation</vt:lpstr>
      <vt:lpstr>                              Is…</vt:lpstr>
      <vt:lpstr>Demos</vt:lpstr>
      <vt:lpstr>Is Consul your “Savior of High Availability” ?</vt:lpstr>
      <vt:lpstr>ANY QUESTIONS ?</vt:lpstr>
      <vt:lpstr>Service Discovery with Consul.io</vt:lpstr>
    </vt:vector>
  </TitlesOfParts>
  <Company>Microsoft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Carl de Beer</dc:creator>
  <cp:lastModifiedBy>Joel Hammond-Turner</cp:lastModifiedBy>
  <cp:revision>337</cp:revision>
  <cp:lastPrinted>2013-08-15T16:19:35Z</cp:lastPrinted>
  <dcterms:created xsi:type="dcterms:W3CDTF">2013-08-12T11:04:40Z</dcterms:created>
  <dcterms:modified xsi:type="dcterms:W3CDTF">2017-05-04T21:52:36Z</dcterms:modified>
</cp:coreProperties>
</file>